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11" r:id="rId3"/>
    <p:sldId id="259" r:id="rId4"/>
    <p:sldId id="260" r:id="rId5"/>
    <p:sldId id="287" r:id="rId6"/>
    <p:sldId id="310" r:id="rId7"/>
    <p:sldId id="288" r:id="rId8"/>
    <p:sldId id="289" r:id="rId9"/>
    <p:sldId id="290" r:id="rId10"/>
    <p:sldId id="291" r:id="rId11"/>
    <p:sldId id="298" r:id="rId12"/>
    <p:sldId id="299" r:id="rId13"/>
    <p:sldId id="292" r:id="rId14"/>
    <p:sldId id="293" r:id="rId15"/>
    <p:sldId id="294" r:id="rId16"/>
    <p:sldId id="295" r:id="rId17"/>
    <p:sldId id="296" r:id="rId18"/>
    <p:sldId id="297" r:id="rId19"/>
    <p:sldId id="300" r:id="rId20"/>
    <p:sldId id="301" r:id="rId21"/>
    <p:sldId id="303" r:id="rId22"/>
    <p:sldId id="304" r:id="rId23"/>
    <p:sldId id="305" r:id="rId24"/>
    <p:sldId id="306" r:id="rId25"/>
    <p:sldId id="273" r:id="rId26"/>
    <p:sldId id="307" r:id="rId27"/>
    <p:sldId id="308" r:id="rId28"/>
    <p:sldId id="309" r:id="rId29"/>
  </p:sldIdLst>
  <p:sldSz cx="7556500" cy="10680700"/>
  <p:notesSz cx="7556500" cy="106807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DongGeun" initials="KD" lastIdx="1" clrIdx="0">
    <p:extLst>
      <p:ext uri="{19B8F6BF-5375-455C-9EA6-DF929625EA0E}">
        <p15:presenceInfo xmlns:p15="http://schemas.microsoft.com/office/powerpoint/2012/main" userId="4ad96e2f079c3b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529" autoAdjust="0"/>
  </p:normalViewPr>
  <p:slideViewPr>
    <p:cSldViewPr>
      <p:cViewPr>
        <p:scale>
          <a:sx n="100" d="100"/>
          <a:sy n="100" d="100"/>
        </p:scale>
        <p:origin x="2418" y="-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ACBAB-5519-4F85-BCCE-56A889AC85AA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E36A1-3C65-42D1-A0E0-3C0B5337DF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731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06A45-87AC-4313-9440-7377C960127E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5088"/>
            <a:ext cx="2549525" cy="3605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0325"/>
            <a:ext cx="6045200" cy="4205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79900" y="10145713"/>
            <a:ext cx="3275013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338F1-A8E0-4F4B-8126-C368A6C7F7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5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5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8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338F1-A8E0-4F4B-8126-C368A6C7F7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947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D9295-0493-48DA-ADBF-BC7CEB65C5C0}" type="datetime1">
              <a:rPr lang="en-US" altLang="ko-KR" smtClean="0"/>
              <a:t>3/23/2023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6B5B3-A9B3-4F56-BB21-8C66529E5D63}" type="datetime1">
              <a:rPr lang="en-US" altLang="ko-KR" smtClean="0"/>
              <a:t>3/23/2023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320" y="3402710"/>
            <a:ext cx="5770752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9464" y="2590038"/>
            <a:ext cx="5761608" cy="12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70454" y="2823210"/>
            <a:ext cx="3015592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760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2400" b="1" spc="530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완료보고서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33846" y="3587114"/>
            <a:ext cx="66690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 err="1">
                <a:solidFill>
                  <a:srgbClr val="000000"/>
                </a:solidFill>
                <a:latin typeface="+mn-ea"/>
                <a:cs typeface="MTTESP+NanumGothicBold"/>
              </a:rPr>
              <a:t>Ver</a:t>
            </a:r>
            <a:r>
              <a:rPr sz="1200" b="1" dirty="0">
                <a:solidFill>
                  <a:srgbClr val="000000"/>
                </a:solidFill>
                <a:latin typeface="+mn-ea"/>
                <a:cs typeface="MTTESP+NanumGothicBold"/>
              </a:rPr>
              <a:t> 1.</a:t>
            </a:r>
            <a:r>
              <a:rPr lang="en-US" sz="1200" b="1" dirty="0">
                <a:solidFill>
                  <a:srgbClr val="000000"/>
                </a:solidFill>
                <a:latin typeface="+mn-ea"/>
                <a:cs typeface="MTTESP+NanumGothicBold"/>
              </a:rPr>
              <a:t>0</a:t>
            </a:r>
            <a:endParaRPr sz="1200" b="1" dirty="0">
              <a:solidFill>
                <a:srgbClr val="000000"/>
              </a:solidFill>
              <a:latin typeface="+mn-ea"/>
              <a:cs typeface="MTTESP+NanumGothic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86303" y="7391273"/>
            <a:ext cx="983894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2023-03-22</a:t>
            </a:r>
            <a:endParaRPr sz="1200" dirty="0">
              <a:solidFill>
                <a:srgbClr val="000000"/>
              </a:solidFill>
              <a:latin typeface="+mj-ea"/>
              <a:ea typeface="+mj-ea"/>
              <a:cs typeface="LUOGFN+Nanum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17291" y="8591235"/>
            <a:ext cx="27774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</a:t>
            </a:r>
            <a:r>
              <a:rPr sz="1200" spc="-43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sz="12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팀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94425" y="8881778"/>
            <a:ext cx="276765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 err="1">
                <a:solidFill>
                  <a:srgbClr val="000000"/>
                </a:solidFill>
                <a:latin typeface="+mn-ea"/>
                <a:cs typeface="LUOGFN+NanumGothic"/>
              </a:rPr>
              <a:t>박진휘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  <a:cs typeface="LUOGFN+NanumGothic"/>
              </a:rPr>
              <a:t>강중현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 err="1">
                <a:solidFill>
                  <a:srgbClr val="000000"/>
                </a:solidFill>
                <a:latin typeface="+mn-ea"/>
                <a:cs typeface="LUOGFN+NanumGothic"/>
              </a:rPr>
              <a:t>윤사랑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cs typeface="LUOGFN+NanumGothic"/>
              </a:rPr>
              <a:t>김보성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cs typeface="LUOGFN+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+mn-ea"/>
                <a:cs typeface="LUOGFN+NanumGothic"/>
              </a:rPr>
              <a:t>김동근</a:t>
            </a:r>
            <a:endParaRPr sz="1200" dirty="0">
              <a:solidFill>
                <a:srgbClr val="000000"/>
              </a:solidFill>
              <a:latin typeface="+mn-ea"/>
              <a:cs typeface="LUOGFN+NanumGothic"/>
            </a:endParaRPr>
          </a:p>
        </p:txBody>
      </p:sp>
      <p:sp>
        <p:nvSpPr>
          <p:cNvPr id="13" name="Google Shape;56;p13"/>
          <p:cNvSpPr/>
          <p:nvPr/>
        </p:nvSpPr>
        <p:spPr>
          <a:xfrm>
            <a:off x="92395" y="110660"/>
            <a:ext cx="7344816" cy="104411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7;p13"/>
          <p:cNvSpPr/>
          <p:nvPr/>
        </p:nvSpPr>
        <p:spPr>
          <a:xfrm rot="5400000">
            <a:off x="136845" y="141663"/>
            <a:ext cx="606300" cy="6063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7922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2" y="1955974"/>
            <a:ext cx="6082432" cy="768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3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486380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배송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myorder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주문내역 확인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10" y="1955974"/>
            <a:ext cx="6449140" cy="762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2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27846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마이 페이지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–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주문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배송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배송조회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/track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-&gt;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배송조회 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연결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97" y="2460030"/>
            <a:ext cx="3239999" cy="51306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38" y="2460030"/>
            <a:ext cx="3216421" cy="513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9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79503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적립금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/point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적립내역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확인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기간별 조회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동적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페이지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37" y="2224353"/>
            <a:ext cx="6399226" cy="734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94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075947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–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wishlist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리스트 목록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마우스오버시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삭제 버튼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삭제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6" y="2244006"/>
            <a:ext cx="6410485" cy="72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4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116628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/profile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수정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회원탈퇴 기능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77" y="1955974"/>
            <a:ext cx="6304346" cy="3027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77" y="5700390"/>
            <a:ext cx="6247581" cy="38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62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40815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회원가입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약관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우편번호 검색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24ABC223-2358-83CB-FC7C-7704A7A6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80" y="1928678"/>
            <a:ext cx="6428339" cy="770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0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0543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/Beauty/member/login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입력삭제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보이기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주문조회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자동 로그인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9B2FA64-4B77-EFF1-04B2-0149D3B99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8" y="1914666"/>
            <a:ext cx="5618695" cy="39612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40D3E9-6831-5F85-2F35-16C43994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963" y="5856932"/>
            <a:ext cx="2995183" cy="16307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203BF6-E026-AACB-998F-05555DFDD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24" y="7769068"/>
            <a:ext cx="3270128" cy="18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94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15898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 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/Beauty/member/find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아이디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비밀번호 찾기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이메일 인증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B20ACCB-1B20-CF00-AD7A-E4C525AB7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6" y="1955973"/>
            <a:ext cx="6048672" cy="46595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3A93A1-158F-4BEB-32CB-0D33B4854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54" y="6692112"/>
            <a:ext cx="4881736" cy="28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2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37908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B682A05-826D-5C34-DD65-F6B3850F0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82" y="1955974"/>
            <a:ext cx="6114135" cy="73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39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1">
            <a:extLst>
              <a:ext uri="{FF2B5EF4-FFF2-40B4-BE49-F238E27FC236}">
                <a16:creationId xmlns:a16="http://schemas.microsoft.com/office/drawing/2014/main" id="{1AA3B533-F1CE-FD68-7608-EE6628DA334B}"/>
              </a:ext>
            </a:extLst>
          </p:cNvPr>
          <p:cNvSpPr/>
          <p:nvPr/>
        </p:nvSpPr>
        <p:spPr>
          <a:xfrm>
            <a:off x="1408175" y="7803388"/>
            <a:ext cx="2438400" cy="1441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89875001-D65A-2F9E-3D04-4B79DF7BE4EC}"/>
              </a:ext>
            </a:extLst>
          </p:cNvPr>
          <p:cNvSpPr/>
          <p:nvPr/>
        </p:nvSpPr>
        <p:spPr>
          <a:xfrm>
            <a:off x="3980688" y="7844535"/>
            <a:ext cx="2161032" cy="1441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7" name="object 8">
            <a:extLst>
              <a:ext uri="{FF2B5EF4-FFF2-40B4-BE49-F238E27FC236}">
                <a16:creationId xmlns:a16="http://schemas.microsoft.com/office/drawing/2014/main" id="{F040B3C9-EDB9-A7D6-71AD-4A076E19894F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1.</a:t>
            </a:r>
            <a:r>
              <a:rPr sz="1200" b="1" spc="222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</a:t>
            </a:r>
            <a:r>
              <a:rPr sz="1200" b="1" spc="264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개요</a:t>
            </a:r>
          </a:p>
        </p:txBody>
      </p:sp>
      <p:sp>
        <p:nvSpPr>
          <p:cNvPr id="38" name="object 9">
            <a:extLst>
              <a:ext uri="{FF2B5EF4-FFF2-40B4-BE49-F238E27FC236}">
                <a16:creationId xmlns:a16="http://schemas.microsoft.com/office/drawing/2014/main" id="{077B3DE1-00B5-C0DF-2B76-81F45779FEC1}"/>
              </a:ext>
            </a:extLst>
          </p:cNvPr>
          <p:cNvSpPr txBox="1"/>
          <p:nvPr/>
        </p:nvSpPr>
        <p:spPr>
          <a:xfrm>
            <a:off x="1208344" y="1201821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프로젝트 요약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57" name="표 57">
            <a:extLst>
              <a:ext uri="{FF2B5EF4-FFF2-40B4-BE49-F238E27FC236}">
                <a16:creationId xmlns:a16="http://schemas.microsoft.com/office/drawing/2014/main" id="{6402B42F-5137-8CF7-5208-943BCCC0C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560293"/>
              </p:ext>
            </p:extLst>
          </p:nvPr>
        </p:nvGraphicFramePr>
        <p:xfrm>
          <a:off x="1081852" y="1469284"/>
          <a:ext cx="5037668" cy="118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860">
                  <a:extLst>
                    <a:ext uri="{9D8B030D-6E8A-4147-A177-3AD203B41FA5}">
                      <a16:colId xmlns:a16="http://schemas.microsoft.com/office/drawing/2014/main" val="1819623207"/>
                    </a:ext>
                  </a:extLst>
                </a:gridCol>
                <a:gridCol w="3680808">
                  <a:extLst>
                    <a:ext uri="{9D8B030D-6E8A-4147-A177-3AD203B41FA5}">
                      <a16:colId xmlns:a16="http://schemas.microsoft.com/office/drawing/2014/main" val="2185936644"/>
                    </a:ext>
                  </a:extLst>
                </a:gridCol>
              </a:tblGrid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프로젝트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전자 상거래 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819660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프로젝트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Beauty(2~30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 여성 쇼핑몰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470578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배포주소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24137"/>
                  </a:ext>
                </a:extLst>
              </a:tr>
              <a:tr h="295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개발기간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2023-03-01 ~ 2023-03-24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820231"/>
                  </a:ext>
                </a:extLst>
              </a:tr>
            </a:tbl>
          </a:graphicData>
        </a:graphic>
      </p:graphicFrame>
      <p:sp>
        <p:nvSpPr>
          <p:cNvPr id="58" name="object 14">
            <a:extLst>
              <a:ext uri="{FF2B5EF4-FFF2-40B4-BE49-F238E27FC236}">
                <a16:creationId xmlns:a16="http://schemas.microsoft.com/office/drawing/2014/main" id="{35DA52F3-48F0-B480-0E2D-FA6D0B129E50}"/>
              </a:ext>
            </a:extLst>
          </p:cNvPr>
          <p:cNvSpPr txBox="1"/>
          <p:nvPr/>
        </p:nvSpPr>
        <p:spPr>
          <a:xfrm>
            <a:off x="1208344" y="2858409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배경</a:t>
            </a:r>
            <a:r>
              <a:rPr lang="ko-KR" altLang="en-US" sz="1100" spc="20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및</a:t>
            </a:r>
            <a:r>
              <a:rPr lang="ko-KR" altLang="en-US" sz="1100" spc="225" dirty="0">
                <a:solidFill>
                  <a:srgbClr val="000000"/>
                </a:solidFill>
                <a:latin typeface="+mj-ea"/>
                <a:ea typeface="+mj-ea"/>
                <a:cs typeface="Times New Roman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목적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3233B5-AE29-4C77-54D4-42DFB59A9207}"/>
              </a:ext>
            </a:extLst>
          </p:cNvPr>
          <p:cNvSpPr txBox="1"/>
          <p:nvPr/>
        </p:nvSpPr>
        <p:spPr>
          <a:xfrm>
            <a:off x="1291186" y="3024190"/>
            <a:ext cx="4341253" cy="75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기존 전자 상거래 플랫폼이 가지고 있는 불편한 접근성과 복잡성을 개선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2~30</a:t>
            </a:r>
            <a:r>
              <a:rPr lang="ko-KR" altLang="en-US" sz="1000" dirty="0"/>
              <a:t>대 여성을 노린 화려하고 사용자 친화적인 쇼핑몰 개발에 방점을 둠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보다 편리한 온라인 쇼핑 환경에 기여</a:t>
            </a:r>
            <a:endParaRPr lang="en-US" altLang="ko-KR" sz="1000" dirty="0"/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B6CD4579-43DF-DFCC-7EB7-8E05C4966E53}"/>
              </a:ext>
            </a:extLst>
          </p:cNvPr>
          <p:cNvSpPr txBox="1"/>
          <p:nvPr/>
        </p:nvSpPr>
        <p:spPr>
          <a:xfrm>
            <a:off x="1208344" y="4067957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3)</a:t>
            </a:r>
            <a:r>
              <a:rPr lang="ko-KR" altLang="en-US" sz="1100" spc="19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IHPDMS+NanumGothic"/>
              </a:rPr>
              <a:t>기대효과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F3EDC-4774-EA9E-234C-065A8361DE4C}"/>
              </a:ext>
            </a:extLst>
          </p:cNvPr>
          <p:cNvSpPr txBox="1"/>
          <p:nvPr/>
        </p:nvSpPr>
        <p:spPr>
          <a:xfrm>
            <a:off x="1291186" y="4233738"/>
            <a:ext cx="4179349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판매자의 소득 증대 및 수익 창출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소비자의 빠르고 편리한 상품구매 접근성 확보와 합리적인 상품 구매</a:t>
            </a:r>
            <a:endParaRPr lang="en-US" altLang="ko-KR" sz="1000" dirty="0"/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0C0DFE8D-847A-9D4D-29D1-7ABD10423DE5}"/>
              </a:ext>
            </a:extLst>
          </p:cNvPr>
          <p:cNvSpPr txBox="1"/>
          <p:nvPr/>
        </p:nvSpPr>
        <p:spPr>
          <a:xfrm>
            <a:off x="1208344" y="4929064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4)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주요기능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7FE49B-075E-6F14-48C2-E03143EB47EC}"/>
              </a:ext>
            </a:extLst>
          </p:cNvPr>
          <p:cNvSpPr txBox="1"/>
          <p:nvPr/>
        </p:nvSpPr>
        <p:spPr>
          <a:xfrm>
            <a:off x="1291186" y="5094845"/>
            <a:ext cx="2760692" cy="1453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회원가입 </a:t>
            </a:r>
            <a:r>
              <a:rPr lang="en-US" altLang="ko-KR" sz="1000" dirty="0"/>
              <a:t>/ </a:t>
            </a:r>
            <a:r>
              <a:rPr lang="ko-KR" altLang="en-US" sz="1000" dirty="0"/>
              <a:t>로그인 </a:t>
            </a:r>
            <a:r>
              <a:rPr lang="en-US" altLang="ko-KR" sz="1000" dirty="0"/>
              <a:t>/ </a:t>
            </a:r>
            <a:r>
              <a:rPr lang="ko-KR" altLang="en-US" sz="1000" dirty="0"/>
              <a:t>아이디 </a:t>
            </a:r>
            <a:r>
              <a:rPr lang="en-US" altLang="ko-KR" sz="1000" dirty="0"/>
              <a:t>, </a:t>
            </a:r>
            <a:r>
              <a:rPr lang="ko-KR" altLang="en-US" sz="1000" dirty="0"/>
              <a:t>비밀번호 찾기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장바구니</a:t>
            </a:r>
            <a:r>
              <a:rPr lang="en-US" altLang="ko-KR" sz="1000" dirty="0"/>
              <a:t> / </a:t>
            </a:r>
            <a:r>
              <a:rPr lang="ko-KR" altLang="en-US" sz="1000" dirty="0"/>
              <a:t>상품목록 </a:t>
            </a:r>
            <a:r>
              <a:rPr lang="en-US" altLang="ko-KR" sz="1000" dirty="0"/>
              <a:t>/</a:t>
            </a:r>
            <a:r>
              <a:rPr lang="ko-KR" altLang="en-US" sz="1000" dirty="0"/>
              <a:t> 상품보기 </a:t>
            </a:r>
            <a:r>
              <a:rPr lang="en-US" altLang="ko-KR" sz="1000" dirty="0"/>
              <a:t>/ </a:t>
            </a:r>
            <a:r>
              <a:rPr lang="ko-KR" altLang="en-US" sz="1000" dirty="0"/>
              <a:t>주문하기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상품등록 </a:t>
            </a:r>
            <a:r>
              <a:rPr lang="en-US" altLang="ko-KR" sz="1000" dirty="0"/>
              <a:t>/ </a:t>
            </a:r>
            <a:r>
              <a:rPr lang="ko-KR" altLang="en-US" sz="1000" dirty="0"/>
              <a:t>상품관리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주문내역 </a:t>
            </a:r>
            <a:r>
              <a:rPr lang="en-US" altLang="ko-KR" sz="1000" dirty="0"/>
              <a:t>/ </a:t>
            </a:r>
            <a:r>
              <a:rPr lang="ko-KR" altLang="en-US" sz="1000" dirty="0"/>
              <a:t>적립내역 </a:t>
            </a:r>
            <a:r>
              <a:rPr lang="en-US" altLang="ko-KR" sz="1000" dirty="0"/>
              <a:t>/ </a:t>
            </a:r>
            <a:r>
              <a:rPr lang="ko-KR" altLang="en-US" sz="1000" dirty="0"/>
              <a:t>위시리스트</a:t>
            </a:r>
            <a:r>
              <a:rPr lang="en-US" altLang="ko-KR" sz="1000" dirty="0"/>
              <a:t> / </a:t>
            </a:r>
            <a:r>
              <a:rPr lang="ko-KR" altLang="en-US" sz="1000" dirty="0"/>
              <a:t>내 정보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공지사항 </a:t>
            </a:r>
            <a:r>
              <a:rPr lang="en-US" altLang="ko-KR" sz="1000" dirty="0"/>
              <a:t>/ </a:t>
            </a:r>
            <a:r>
              <a:rPr lang="ko-KR" altLang="en-US" sz="1000" dirty="0"/>
              <a:t>이벤트 </a:t>
            </a:r>
            <a:r>
              <a:rPr lang="en-US" altLang="ko-KR" sz="1000" dirty="0"/>
              <a:t>/ 1:1</a:t>
            </a:r>
            <a:r>
              <a:rPr lang="ko-KR" altLang="en-US" sz="1000" dirty="0"/>
              <a:t>문의 </a:t>
            </a:r>
            <a:r>
              <a:rPr lang="en-US" altLang="ko-KR" sz="1000" dirty="0"/>
              <a:t>/ </a:t>
            </a:r>
            <a:r>
              <a:rPr lang="ko-KR" altLang="en-US" sz="1000" dirty="0"/>
              <a:t>리뷰작성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66" name="object 14">
            <a:extLst>
              <a:ext uri="{FF2B5EF4-FFF2-40B4-BE49-F238E27FC236}">
                <a16:creationId xmlns:a16="http://schemas.microsoft.com/office/drawing/2014/main" id="{CF812461-66B4-B927-F69D-D99B5DCF12A2}"/>
              </a:ext>
            </a:extLst>
          </p:cNvPr>
          <p:cNvSpPr txBox="1"/>
          <p:nvPr/>
        </p:nvSpPr>
        <p:spPr>
          <a:xfrm>
            <a:off x="1208344" y="6457286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5)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서비스 채널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5ECCC0-04EA-A032-9683-BC823AD86B52}"/>
              </a:ext>
            </a:extLst>
          </p:cNvPr>
          <p:cNvSpPr txBox="1"/>
          <p:nvPr/>
        </p:nvSpPr>
        <p:spPr>
          <a:xfrm>
            <a:off x="1291186" y="6623067"/>
            <a:ext cx="2198038" cy="52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/>
              <a:t>PC / </a:t>
            </a:r>
            <a:r>
              <a:rPr lang="ko-KR" altLang="en-US" sz="1000" dirty="0"/>
              <a:t>모바일</a:t>
            </a:r>
            <a:r>
              <a:rPr lang="en-US" altLang="ko-KR" sz="1000" dirty="0"/>
              <a:t> </a:t>
            </a:r>
            <a:r>
              <a:rPr lang="ko-KR" altLang="en-US" sz="1000" dirty="0"/>
              <a:t>웹 </a:t>
            </a:r>
            <a:r>
              <a:rPr lang="en-US" altLang="ko-KR" sz="1000" dirty="0"/>
              <a:t>(</a:t>
            </a:r>
            <a:r>
              <a:rPr lang="ko-KR" altLang="en-US" sz="1000" dirty="0"/>
              <a:t>반응형</a:t>
            </a:r>
            <a:r>
              <a:rPr lang="en-US" altLang="ko-KR" sz="1000" dirty="0"/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모바일 앱</a:t>
            </a:r>
            <a:r>
              <a:rPr lang="en-US" altLang="ko-KR" sz="1000" dirty="0"/>
              <a:t>(Android, iOS) </a:t>
            </a:r>
            <a:r>
              <a:rPr lang="ko-KR" altLang="en-US" sz="1000" dirty="0"/>
              <a:t>개발</a:t>
            </a:r>
            <a:r>
              <a:rPr lang="en-US" altLang="ko-KR" sz="1000" dirty="0"/>
              <a:t> </a:t>
            </a:r>
            <a:r>
              <a:rPr lang="ko-KR" altLang="en-US" sz="1000" dirty="0"/>
              <a:t>예정</a:t>
            </a:r>
            <a:endParaRPr lang="en-US" altLang="ko-KR" sz="1000" dirty="0"/>
          </a:p>
        </p:txBody>
      </p:sp>
      <p:sp>
        <p:nvSpPr>
          <p:cNvPr id="68" name="object 14">
            <a:extLst>
              <a:ext uri="{FF2B5EF4-FFF2-40B4-BE49-F238E27FC236}">
                <a16:creationId xmlns:a16="http://schemas.microsoft.com/office/drawing/2014/main" id="{E134B34F-E8D8-85E7-9900-B4B1312F11DC}"/>
              </a:ext>
            </a:extLst>
          </p:cNvPr>
          <p:cNvSpPr txBox="1"/>
          <p:nvPr/>
        </p:nvSpPr>
        <p:spPr>
          <a:xfrm>
            <a:off x="1208344" y="7226011"/>
            <a:ext cx="105001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6)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개발방식</a:t>
            </a:r>
            <a:endParaRPr lang="ko-KR" altLang="en-US"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E1954A2-AFC2-E9DD-D4B2-F622E6292BFE}"/>
              </a:ext>
            </a:extLst>
          </p:cNvPr>
          <p:cNvSpPr txBox="1"/>
          <p:nvPr/>
        </p:nvSpPr>
        <p:spPr>
          <a:xfrm>
            <a:off x="1291186" y="7391792"/>
            <a:ext cx="4179349" cy="29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사용자의 요구사항이 빈번하게 변경됨에 따라 </a:t>
            </a:r>
            <a:r>
              <a:rPr lang="en-US" altLang="ko-KR" sz="1000" dirty="0"/>
              <a:t>Agile </a:t>
            </a:r>
            <a:r>
              <a:rPr lang="ko-KR" altLang="en-US" sz="1000" dirty="0"/>
              <a:t>개발 방법론 채택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260224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보기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/Beauty/shop/view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선택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중복체크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 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탭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4F32CF7-74C5-1FB1-BD26-1F3DA3F0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6" y="2027982"/>
            <a:ext cx="6192688" cy="74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4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45283"/>
              </p:ext>
            </p:extLst>
          </p:nvPr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EB557CC-61B0-D251-C6AC-71D401B6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0" y="2027981"/>
            <a:ext cx="6336344" cy="68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82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7445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장바구니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/Beauty/order/cart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동적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비우기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선택삭제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수량변경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),</a:t>
                      </a:r>
                    </a:p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위시 추가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목록 보기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가격변경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배송비변경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안내문구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팝오버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D688463A-2FCC-2132-3D40-0D7BFC9AA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66" y="2171998"/>
            <a:ext cx="6441168" cy="711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90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783821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orderform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회원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·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비회원 구분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주문자 정보와 동일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77820A75-6F65-06DB-920B-B8684E732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58" y="2171998"/>
            <a:ext cx="6322999" cy="68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704165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주문완료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/Beauty/order/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ordercomplete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주문 정보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448F293A-E24D-8831-8ECD-5202CF714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0" y="2053507"/>
            <a:ext cx="6350948" cy="67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8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검색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baseline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 삭제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41342"/>
            <a:ext cx="6480000" cy="771900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</a:t>
                      </a: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/Beauty/admin/product/list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상품목록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출력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2</a:t>
                      </a:r>
                      <a:r>
                        <a:rPr lang="ko-KR" altLang="en-US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차 카테고리 분류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13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상품검색결과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/Beauty/admin/product/search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상품검색결과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4"/>
            <a:ext cx="6480000" cy="77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3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관리자페이지 상품등록</a:t>
                      </a: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/Beauty/admin/product/register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상품등록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옵션 테이블에 들어갈 추가정보 등록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0" y="1955973"/>
            <a:ext cx="6480000" cy="77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7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1693194" y="3123415"/>
            <a:ext cx="3962400" cy="1543812"/>
            <a:chOff x="1685544" y="2376423"/>
            <a:chExt cx="3962400" cy="1543812"/>
          </a:xfrm>
        </p:grpSpPr>
        <p:sp>
          <p:nvSpPr>
            <p:cNvPr id="2" name="object 2"/>
            <p:cNvSpPr/>
            <p:nvPr/>
          </p:nvSpPr>
          <p:spPr>
            <a:xfrm>
              <a:off x="4172711" y="3633723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676144" y="3624580"/>
              <a:ext cx="467867" cy="76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628644" y="2871723"/>
              <a:ext cx="76200" cy="4667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91711" y="2871723"/>
              <a:ext cx="669925" cy="469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04744" y="2871723"/>
              <a:ext cx="627760" cy="45542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1255" y="2376423"/>
              <a:ext cx="952500" cy="467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95444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1255" y="3434080"/>
              <a:ext cx="952500" cy="46634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85544" y="3453891"/>
              <a:ext cx="952500" cy="4663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3303731" y="2532184"/>
              <a:ext cx="794720" cy="1665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3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100" b="1" dirty="0">
                  <a:solidFill>
                    <a:srgbClr val="FFFFFF"/>
                  </a:solidFill>
                  <a:latin typeface="+mj-ea"/>
                  <a:ea typeface="+mj-ea"/>
                  <a:cs typeface="MTTESP+NanumGothicBold"/>
                </a:rPr>
                <a:t>책임 개발자</a:t>
              </a:r>
              <a:endParaRPr sz="1100" b="1" dirty="0">
                <a:solidFill>
                  <a:srgbClr val="FFFFFF"/>
                </a:solidFill>
                <a:latin typeface="+mj-ea"/>
                <a:ea typeface="+mj-ea"/>
                <a:cs typeface="MTTESP+NanumGothicBold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3489071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4993513" y="3592662"/>
              <a:ext cx="509107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1965152" y="3592662"/>
              <a:ext cx="807750" cy="1410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14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 err="1">
                  <a:solidFill>
                    <a:srgbClr val="FFFFFF"/>
                  </a:solidFill>
                  <a:latin typeface="+mj-ea"/>
                  <a:ea typeface="+mj-ea"/>
                  <a:cs typeface="EFWDSD+NanumGothicBold"/>
                </a:rPr>
                <a:t>개발자</a:t>
              </a:r>
              <a:endParaRPr sz="1000" b="1" dirty="0">
                <a:solidFill>
                  <a:srgbClr val="FFFFFF"/>
                </a:solidFill>
                <a:latin typeface="+mj-ea"/>
                <a:ea typeface="+mj-ea"/>
                <a:cs typeface="EFWDSD+NanumGothicBold"/>
              </a:endParaRPr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BBA9F97-4120-3E76-23A2-2BBC7A2B4918}"/>
              </a:ext>
            </a:extLst>
          </p:cNvPr>
          <p:cNvSpPr txBox="1"/>
          <p:nvPr/>
        </p:nvSpPr>
        <p:spPr>
          <a:xfrm>
            <a:off x="1081852" y="947862"/>
            <a:ext cx="129382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2.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MTTESP+NanumGothicBold"/>
              </a:rPr>
              <a:t>팀 구성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1008174-1C30-DA25-BCA0-54B5953CBB91}"/>
              </a:ext>
            </a:extLst>
          </p:cNvPr>
          <p:cNvSpPr txBox="1"/>
          <p:nvPr/>
        </p:nvSpPr>
        <p:spPr>
          <a:xfrm>
            <a:off x="1260762" y="1404330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조직도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F4943-6539-3F42-FE00-37BD4824C445}"/>
              </a:ext>
            </a:extLst>
          </p:cNvPr>
          <p:cNvSpPr txBox="1"/>
          <p:nvPr/>
        </p:nvSpPr>
        <p:spPr>
          <a:xfrm>
            <a:off x="1397182" y="1627343"/>
            <a:ext cx="5006499" cy="1222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전통적인 개발과 운영을 위한 </a:t>
            </a:r>
            <a:r>
              <a:rPr lang="en-US" altLang="ko-KR" sz="1000" dirty="0"/>
              <a:t>DevOps </a:t>
            </a:r>
            <a:r>
              <a:rPr lang="ko-KR" altLang="en-US" sz="1000" dirty="0"/>
              <a:t>를 위해 중앙 </a:t>
            </a:r>
            <a:r>
              <a:rPr lang="ko-KR" altLang="en-US" sz="1000" dirty="0" err="1"/>
              <a:t>집중식</a:t>
            </a:r>
            <a:r>
              <a:rPr lang="ko-KR" altLang="en-US" sz="1000" dirty="0"/>
              <a:t> 팀 구성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팀원 전원이 참여하여 프로젝트 기획 및 계획 수립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소규모 프로젝트 개발에 적합한 의사결정이 빠른 조직 구조로 신입 개발자가 빠르게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</a:t>
            </a:r>
            <a:r>
              <a:rPr lang="ko-KR" altLang="en-US" sz="1000" dirty="0"/>
              <a:t>실무를 경험하기에 적합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dirty="0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90534FFC-3556-113C-13FA-5F4133F5C2A4}"/>
              </a:ext>
            </a:extLst>
          </p:cNvPr>
          <p:cNvSpPr txBox="1"/>
          <p:nvPr/>
        </p:nvSpPr>
        <p:spPr>
          <a:xfrm>
            <a:off x="1170281" y="56724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2)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팀 구성원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CCD054C1-7164-57C2-D656-54C8091F2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058799"/>
              </p:ext>
            </p:extLst>
          </p:nvPr>
        </p:nvGraphicFramePr>
        <p:xfrm>
          <a:off x="1197729" y="6033286"/>
          <a:ext cx="5405403" cy="2793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329">
                  <a:extLst>
                    <a:ext uri="{9D8B030D-6E8A-4147-A177-3AD203B41FA5}">
                      <a16:colId xmlns:a16="http://schemas.microsoft.com/office/drawing/2014/main" val="179311747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842455076"/>
                    </a:ext>
                  </a:extLst>
                </a:gridCol>
                <a:gridCol w="3175946">
                  <a:extLst>
                    <a:ext uri="{9D8B030D-6E8A-4147-A177-3AD203B41FA5}">
                      <a16:colId xmlns:a16="http://schemas.microsoft.com/office/drawing/2014/main" val="1448409265"/>
                    </a:ext>
                  </a:extLst>
                </a:gridCol>
              </a:tblGrid>
              <a:tr h="288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업무내용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1708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박진휘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책임 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프로젝트 업무 분담 및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(Main, Order)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037440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강중현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(Member)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286721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윤사랑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(Admin)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022753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김보성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(Product, CS)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775649"/>
                  </a:ext>
                </a:extLst>
              </a:tr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김동근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개발자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프로젝트 개발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Myshop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08996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8">
            <a:extLst>
              <a:ext uri="{FF2B5EF4-FFF2-40B4-BE49-F238E27FC236}">
                <a16:creationId xmlns:a16="http://schemas.microsoft.com/office/drawing/2014/main" id="{DB731BE4-8EB1-5CC2-FF3C-E3D3AD367CBF}"/>
              </a:ext>
            </a:extLst>
          </p:cNvPr>
          <p:cNvSpPr txBox="1"/>
          <p:nvPr/>
        </p:nvSpPr>
        <p:spPr>
          <a:xfrm>
            <a:off x="1081852" y="947862"/>
            <a:ext cx="3870513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8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3. </a:t>
            </a:r>
            <a:r>
              <a:rPr lang="ko-KR" altLang="en-US" sz="1200" b="1" dirty="0">
                <a:solidFill>
                  <a:srgbClr val="000000"/>
                </a:solidFill>
                <a:latin typeface="+mj-ea"/>
                <a:ea typeface="+mj-ea"/>
                <a:cs typeface="EFWDSD+NanumGothicBold"/>
              </a:rPr>
              <a:t>프로젝트 개발 계획 수립</a:t>
            </a:r>
            <a:endParaRPr sz="1200" b="1" dirty="0">
              <a:solidFill>
                <a:srgbClr val="000000"/>
              </a:solidFill>
              <a:latin typeface="+mj-ea"/>
              <a:ea typeface="+mj-ea"/>
              <a:cs typeface="EFWDSD+NanumGothicBold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D55B0EB2-FF32-29E1-5513-B127680658F7}"/>
              </a:ext>
            </a:extLst>
          </p:cNvPr>
          <p:cNvSpPr txBox="1"/>
          <p:nvPr/>
        </p:nvSpPr>
        <p:spPr>
          <a:xfrm>
            <a:off x="1203819" y="1264183"/>
            <a:ext cx="110945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1) </a:t>
            </a:r>
            <a:r>
              <a:rPr lang="ko-KR" altLang="en-US" sz="1100" dirty="0">
                <a:solidFill>
                  <a:srgbClr val="000000"/>
                </a:solidFill>
                <a:latin typeface="+mj-ea"/>
                <a:ea typeface="+mj-ea"/>
                <a:cs typeface="LUOGFN+NanumGothic"/>
              </a:rPr>
              <a:t>개발 환경</a:t>
            </a:r>
            <a:endParaRPr sz="1100" dirty="0">
              <a:solidFill>
                <a:srgbClr val="000000"/>
              </a:solidFill>
              <a:latin typeface="+mj-ea"/>
              <a:ea typeface="+mj-ea"/>
              <a:cs typeface="IHPDMS+NanumGothic"/>
            </a:endParaRPr>
          </a:p>
        </p:txBody>
      </p:sp>
      <p:graphicFrame>
        <p:nvGraphicFramePr>
          <p:cNvPr id="4" name="표 37">
            <a:extLst>
              <a:ext uri="{FF2B5EF4-FFF2-40B4-BE49-F238E27FC236}">
                <a16:creationId xmlns:a16="http://schemas.microsoft.com/office/drawing/2014/main" id="{9698B069-581A-2FF5-BDDA-E282750F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857837"/>
              </p:ext>
            </p:extLst>
          </p:nvPr>
        </p:nvGraphicFramePr>
        <p:xfrm>
          <a:off x="492603" y="1702188"/>
          <a:ext cx="6480000" cy="8390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343">
                  <a:extLst>
                    <a:ext uri="{9D8B030D-6E8A-4147-A177-3AD203B41FA5}">
                      <a16:colId xmlns:a16="http://schemas.microsoft.com/office/drawing/2014/main" val="355004969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20442332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1533211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16705935"/>
                    </a:ext>
                  </a:extLst>
                </a:gridCol>
                <a:gridCol w="2186241">
                  <a:extLst>
                    <a:ext uri="{9D8B030D-6E8A-4147-A177-3AD203B41FA5}">
                      <a16:colId xmlns:a16="http://schemas.microsoft.com/office/drawing/2014/main" val="4280471632"/>
                    </a:ext>
                  </a:extLst>
                </a:gridCol>
              </a:tblGrid>
              <a:tr h="4879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개발환경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서비스환경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417582"/>
                  </a:ext>
                </a:extLst>
              </a:tr>
              <a:tr h="298777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SW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Windows10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AWS EC2 Kernel 5.10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742266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Browser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Chrome 108.0.5359.125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449461"/>
                  </a:ext>
                </a:extLst>
              </a:tr>
              <a:tr h="29877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WAS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Tomcat (Spring boot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Tomcat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3.0.3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736099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Java 17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SpringBoot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3.0.0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37843"/>
                  </a:ext>
                </a:extLst>
              </a:tr>
              <a:tr h="884533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Client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HTML5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CSS3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JavaScript(ES6)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Jquery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3.5.1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868433"/>
                  </a:ext>
                </a:extLst>
              </a:tr>
              <a:tr h="3581167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Library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개발 환경과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53866"/>
                  </a:ext>
                </a:extLst>
              </a:tr>
              <a:tr h="504056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DBMS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MySQL 8.0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MariaDB 5.5.68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409552"/>
                  </a:ext>
                </a:extLst>
              </a:tr>
              <a:tr h="1152128">
                <a:tc vMerge="1"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Tool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STS4 (4.17.2.RELEASE)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MySQL Workbench 8.0.30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HeidiSQL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12.1.0.6537</a:t>
                      </a:r>
                    </a:p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Git 2.37.2</a:t>
                      </a:r>
                    </a:p>
                    <a:p>
                      <a:pPr latinLnBrk="1"/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Github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980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44848" y="587822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>
                <a:solidFill>
                  <a:srgbClr val="000000"/>
                </a:solidFill>
                <a:latin typeface="+mn-ea"/>
                <a:cs typeface="LUOGFN+NanumGothic"/>
              </a:rPr>
              <a:t>4.1</a:t>
            </a:r>
            <a:r>
              <a:rPr sz="1000" dirty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ko-KR" altLang="en-US" sz="1000" spc="199" dirty="0">
                <a:solidFill>
                  <a:srgbClr val="000000"/>
                </a:solidFill>
                <a:latin typeface="+mn-ea"/>
                <a:cs typeface="LUOGFN+NanumGothic"/>
              </a:rPr>
              <a:t>템플릿</a:t>
            </a:r>
            <a:r>
              <a:rPr lang="en-US" sz="1000" spc="199" dirty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ko-KR" altLang="en-US" sz="1000" spc="199" dirty="0">
                <a:solidFill>
                  <a:srgbClr val="000000"/>
                </a:solidFill>
                <a:latin typeface="+mn-ea"/>
                <a:cs typeface="LUOGFN+NanumGothic"/>
              </a:rPr>
              <a:t>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E82349F-1AF3-6501-14B0-8C566EB74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88283"/>
              </p:ext>
            </p:extLst>
          </p:nvPr>
        </p:nvGraphicFramePr>
        <p:xfrm>
          <a:off x="538250" y="1020356"/>
          <a:ext cx="6480000" cy="8639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5704">
                  <a:extLst>
                    <a:ext uri="{9D8B030D-6E8A-4147-A177-3AD203B41FA5}">
                      <a16:colId xmlns:a16="http://schemas.microsoft.com/office/drawing/2014/main" val="1020630776"/>
                    </a:ext>
                  </a:extLst>
                </a:gridCol>
                <a:gridCol w="1265479">
                  <a:extLst>
                    <a:ext uri="{9D8B030D-6E8A-4147-A177-3AD203B41FA5}">
                      <a16:colId xmlns:a16="http://schemas.microsoft.com/office/drawing/2014/main" val="3797566914"/>
                    </a:ext>
                  </a:extLst>
                </a:gridCol>
                <a:gridCol w="1578128">
                  <a:extLst>
                    <a:ext uri="{9D8B030D-6E8A-4147-A177-3AD203B41FA5}">
                      <a16:colId xmlns:a16="http://schemas.microsoft.com/office/drawing/2014/main" val="1522987850"/>
                    </a:ext>
                  </a:extLst>
                </a:gridCol>
                <a:gridCol w="2400689">
                  <a:extLst>
                    <a:ext uri="{9D8B030D-6E8A-4147-A177-3AD203B41FA5}">
                      <a16:colId xmlns:a16="http://schemas.microsoft.com/office/drawing/2014/main" val="454969851"/>
                    </a:ext>
                  </a:extLst>
                </a:gridCol>
              </a:tblGrid>
              <a:tr h="3085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root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2depth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212954"/>
                  </a:ext>
                </a:extLst>
              </a:tr>
              <a:tr h="308571">
                <a:tc rowSpan="27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Templates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admin.product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list.html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관리자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상품목록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959431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register.html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</a:rPr>
                        <a:t>상품등록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7072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search.html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관리자 </a:t>
                      </a:r>
                      <a:r>
                        <a:rPr lang="en-US" altLang="ko-KR" sz="1100" u="none" strike="noStrike">
                          <a:effectLst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</a:rPr>
                        <a:t>상품검색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11305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community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event.html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고객센터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이벤트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21228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notice.html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</a:rPr>
                        <a:t>공지사항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85308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qna.html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</a:rPr>
                        <a:t>- 1:1</a:t>
                      </a:r>
                      <a:r>
                        <a:rPr lang="ko-KR" altLang="en-US" sz="1100" u="none" strike="noStrike">
                          <a:effectLst/>
                        </a:rPr>
                        <a:t>문의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404925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review.html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고객센터 </a:t>
                      </a:r>
                      <a:r>
                        <a:rPr lang="en-US" altLang="ko-KR" sz="1100" u="none" strike="noStrike">
                          <a:effectLst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</a:rPr>
                        <a:t>리뷰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64222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error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errorCart.html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에러 발생시 안내 페이지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723902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member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find.html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아이디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비밀번호 찾기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96267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findIdResult.html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아이디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290539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findPwResult.html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비밀번호 찾기 결과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2444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login.html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로그인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2978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register.html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회원가입 화면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0536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myshop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myhome.html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메인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148334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myorder.html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마이페이지 </a:t>
                      </a:r>
                      <a:r>
                        <a:rPr lang="en-US" altLang="ko-KR" sz="1100" u="none" strike="noStrike">
                          <a:effectLst/>
                        </a:rPr>
                        <a:t>- </a:t>
                      </a:r>
                      <a:r>
                        <a:rPr lang="ko-KR" altLang="en-US" sz="1100" u="none" strike="noStrike">
                          <a:effectLst/>
                        </a:rPr>
                        <a:t>주문</a:t>
                      </a:r>
                      <a:r>
                        <a:rPr lang="en-US" altLang="ko-KR" sz="1100" u="none" strike="noStrike">
                          <a:effectLst/>
                        </a:rPr>
                        <a:t>/</a:t>
                      </a:r>
                      <a:r>
                        <a:rPr lang="ko-KR" altLang="en-US" sz="1100" u="none" strike="noStrike">
                          <a:effectLst/>
                        </a:rPr>
                        <a:t>배송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0478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potin.html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적립금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65742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profile.html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내 정보 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93073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track.html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마이페이지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주문</a:t>
                      </a:r>
                      <a:r>
                        <a:rPr lang="en-US" altLang="ko-KR" sz="1100" u="none" strike="noStrike" dirty="0">
                          <a:effectLst/>
                        </a:rPr>
                        <a:t>/</a:t>
                      </a:r>
                      <a:r>
                        <a:rPr lang="ko-KR" altLang="en-US" sz="1100" u="none" strike="noStrike" dirty="0">
                          <a:effectLst/>
                        </a:rPr>
                        <a:t>배송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배송조회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338910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wishlist.html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마이페이지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위시리스트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2541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order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cart.html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장바구니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094610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non-orderform.html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비회원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921086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orderform.html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회원 주문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005658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ordercomplete.html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주문 </a:t>
                      </a:r>
                      <a:r>
                        <a:rPr lang="en-US" altLang="ko-KR" sz="1100" u="none" strike="noStrike" dirty="0">
                          <a:effectLst/>
                        </a:rPr>
                        <a:t>- </a:t>
                      </a:r>
                      <a:r>
                        <a:rPr lang="ko-KR" altLang="en-US" sz="1100" u="none" strike="noStrike" dirty="0">
                          <a:effectLst/>
                        </a:rPr>
                        <a:t>주문 완료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65410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product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list.html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상품 목록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27903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view.html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상품 정보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059817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viewDetail.html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상품 정보 아래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더보기</a:t>
                      </a:r>
                      <a:r>
                        <a:rPr lang="ko-KR" altLang="en-US" sz="1100" u="none" strike="noStrike" dirty="0">
                          <a:effectLst/>
                        </a:rPr>
                        <a:t> 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016953"/>
                  </a:ext>
                </a:extLst>
              </a:tr>
              <a:tr h="308571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메인 페이지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942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761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44848" y="587822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>
                <a:solidFill>
                  <a:srgbClr val="000000"/>
                </a:solidFill>
                <a:latin typeface="+mn-ea"/>
                <a:cs typeface="LUOGFN+NanumGothic"/>
              </a:rPr>
              <a:t>4.1</a:t>
            </a:r>
            <a:r>
              <a:rPr sz="1000" dirty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en-US" sz="1000" spc="199" dirty="0">
                <a:solidFill>
                  <a:srgbClr val="000000"/>
                </a:solidFill>
                <a:latin typeface="+mn-ea"/>
                <a:cs typeface="LUOGFN+NanumGothic"/>
              </a:rPr>
              <a:t>API </a:t>
            </a:r>
            <a:r>
              <a:rPr lang="ko-KR" altLang="en-US" sz="1000" spc="199" dirty="0">
                <a:solidFill>
                  <a:srgbClr val="000000"/>
                </a:solidFill>
                <a:latin typeface="+mn-ea"/>
                <a:cs typeface="LUOGFN+NanumGothic"/>
              </a:rPr>
              <a:t>목록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38250" y="1020124"/>
          <a:ext cx="6480000" cy="8640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6054">
                  <a:extLst>
                    <a:ext uri="{9D8B030D-6E8A-4147-A177-3AD203B41FA5}">
                      <a16:colId xmlns:a16="http://schemas.microsoft.com/office/drawing/2014/main" val="426724285"/>
                    </a:ext>
                  </a:extLst>
                </a:gridCol>
                <a:gridCol w="2557593">
                  <a:extLst>
                    <a:ext uri="{9D8B030D-6E8A-4147-A177-3AD203B41FA5}">
                      <a16:colId xmlns:a16="http://schemas.microsoft.com/office/drawing/2014/main" val="651308815"/>
                    </a:ext>
                  </a:extLst>
                </a:gridCol>
                <a:gridCol w="825769">
                  <a:extLst>
                    <a:ext uri="{9D8B030D-6E8A-4147-A177-3AD203B41FA5}">
                      <a16:colId xmlns:a16="http://schemas.microsoft.com/office/drawing/2014/main" val="2100743323"/>
                    </a:ext>
                  </a:extLst>
                </a:gridCol>
                <a:gridCol w="2190584">
                  <a:extLst>
                    <a:ext uri="{9D8B030D-6E8A-4147-A177-3AD203B41FA5}">
                      <a16:colId xmlns:a16="http://schemas.microsoft.com/office/drawing/2014/main" val="2043221826"/>
                    </a:ext>
                  </a:extLst>
                </a:gridCol>
              </a:tblGrid>
              <a:tr h="267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URI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Method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83423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메인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745018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83823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setCookie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비회원 쿠키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28605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멤버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5340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/Beauty/member/register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4567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/Beauty/member/login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29679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</a:rPr>
                        <a:t>=1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24544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</a:rPr>
                        <a:t>find?type</a:t>
                      </a:r>
                      <a:r>
                        <a:rPr lang="en-US" sz="1000" u="none" strike="noStrike" dirty="0">
                          <a:effectLst/>
                        </a:rPr>
                        <a:t>=2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비밀번호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5382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</a:rPr>
                        <a:t>findIdResult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아이디 찾기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347122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/Beauty/member/</a:t>
                      </a:r>
                      <a:r>
                        <a:rPr lang="en-US" sz="1000" u="none" strike="noStrike" dirty="0" err="1">
                          <a:effectLst/>
                        </a:rPr>
                        <a:t>findPwResult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비밀번호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52879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마이페이지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6172"/>
                  </a:ext>
                </a:extLst>
              </a:tr>
              <a:tr h="31366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마이페이지</a:t>
                      </a:r>
                      <a:r>
                        <a:rPr lang="ko-KR" altLang="en-US" sz="1000" u="none" strike="noStrike" dirty="0">
                          <a:effectLst/>
                        </a:rPr>
                        <a:t> 메인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7590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</a:rPr>
                        <a:t>myorder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주문내역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25487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</a:rPr>
                        <a:t>myorderSearchDate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주문내역 기간별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8224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</a:rPr>
                        <a:t>countOrderList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주문내역 개수 조회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5595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/track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배송조회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9653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/point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적립금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29111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</a:rPr>
                        <a:t>wishlist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위시리스트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138718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/Beauty/myshop/deleteAllWish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위시리스트 전체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49674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</a:rPr>
                        <a:t>deleteSelectedWish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GET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위시리스트 선택 삭제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494288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/profile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정보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95145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</a:rPr>
                        <a:t>checkPW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내 정보 비밀번호 확인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216067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</a:rPr>
                        <a:t>savePassword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내 정보 비밀번호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79963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myshop</a:t>
                      </a:r>
                      <a:r>
                        <a:rPr lang="en-US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 err="1">
                          <a:effectLst/>
                        </a:rPr>
                        <a:t>updateMember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내 정보 수정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419369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3-14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/Beauty/myshop/deleteMember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회원탈퇴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311581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74166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4-1</a:t>
                      </a: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/Beauty/shop/list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목록 화면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486463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/Beauty/shop/view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GET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화면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5286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addWish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위시리스트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815350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addCart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장바구니 추가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745105"/>
                  </a:ext>
                </a:extLst>
              </a:tr>
              <a:tr h="2670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4-5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/Beauty/</a:t>
                      </a:r>
                      <a:r>
                        <a:rPr lang="en-US" sz="1000" u="none" strike="noStrike" dirty="0" err="1">
                          <a:effectLst/>
                        </a:rPr>
                        <a:t>addOrder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주문하기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9091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911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988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9" y="1955974"/>
            <a:ext cx="6429002" cy="7704377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C51FA24E-5961-DA30-0FB0-C5A1D7FD941C}"/>
              </a:ext>
            </a:extLst>
          </p:cNvPr>
          <p:cNvSpPr txBox="1"/>
          <p:nvPr/>
        </p:nvSpPr>
        <p:spPr>
          <a:xfrm>
            <a:off x="644848" y="587822"/>
            <a:ext cx="128003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45"/>
              </a:lnSpc>
              <a:spcBef>
                <a:spcPts val="0"/>
              </a:spcBef>
              <a:spcAft>
                <a:spcPts val="0"/>
              </a:spcAft>
            </a:pPr>
            <a:r>
              <a:rPr sz="1000" dirty="0">
                <a:solidFill>
                  <a:srgbClr val="000000"/>
                </a:solidFill>
                <a:latin typeface="+mn-ea"/>
                <a:cs typeface="LUOGFN+NanumGothic"/>
              </a:rPr>
              <a:t>4.</a:t>
            </a:r>
            <a:r>
              <a:rPr lang="en-US" sz="1000" dirty="0">
                <a:solidFill>
                  <a:srgbClr val="000000"/>
                </a:solidFill>
                <a:latin typeface="+mn-ea"/>
                <a:cs typeface="LUOGFN+NanumGothic"/>
              </a:rPr>
              <a:t>4.2</a:t>
            </a:r>
            <a:r>
              <a:rPr sz="1000" dirty="0">
                <a:solidFill>
                  <a:srgbClr val="000000"/>
                </a:solidFill>
                <a:latin typeface="+mn-ea"/>
                <a:cs typeface="LUOGFN+NanumGothic"/>
              </a:rPr>
              <a:t>)</a:t>
            </a:r>
            <a:r>
              <a:rPr sz="1000" spc="199" dirty="0">
                <a:solidFill>
                  <a:srgbClr val="000000"/>
                </a:solidFill>
                <a:latin typeface="+mn-ea"/>
                <a:cs typeface="LUOGFN+NanumGothic"/>
              </a:rPr>
              <a:t> </a:t>
            </a:r>
            <a:r>
              <a:rPr lang="ko-KR" altLang="en-US" sz="1000" spc="199" dirty="0">
                <a:solidFill>
                  <a:srgbClr val="000000"/>
                </a:solidFill>
                <a:latin typeface="+mn-ea"/>
                <a:cs typeface="LUOGFN+NanumGothic"/>
              </a:rPr>
              <a:t>주요기능</a:t>
            </a:r>
            <a:endParaRPr sz="1000" dirty="0">
              <a:solidFill>
                <a:srgbClr val="000000"/>
              </a:solidFill>
              <a:latin typeface="+mn-ea"/>
              <a:cs typeface="IHPDMS+Nanum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812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메인 화면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인기상품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신상품 표시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쿠키 확인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96" y="1930573"/>
            <a:ext cx="6399954" cy="77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50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0" y="0"/>
            <a:ext cx="12700" cy="12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77560" y="674858"/>
            <a:ext cx="212627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22340" y="674858"/>
            <a:ext cx="1608178" cy="443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803"/>
              </a:lnSpc>
              <a:spcBef>
                <a:spcPts val="0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위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7" dirty="0">
                <a:solidFill>
                  <a:srgbClr val="FFFFFF"/>
                </a:solidFill>
                <a:latin typeface="Dotum"/>
                <a:cs typeface="Dotum"/>
              </a:rPr>
              <a:t>모든</a:t>
            </a:r>
            <a:r>
              <a:rPr sz="800" spc="19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API</a:t>
            </a:r>
            <a:r>
              <a:rPr sz="800" spc="134" dirty="0">
                <a:solidFill>
                  <a:srgbClr val="FFFFFF"/>
                </a:solidFill>
                <a:latin typeface="Dotum"/>
                <a:cs typeface="Dotum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출력화면</a:t>
            </a:r>
            <a:r>
              <a:rPr sz="800" spc="19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첨부하기</a:t>
            </a:r>
          </a:p>
          <a:p>
            <a:pPr marL="0" marR="0">
              <a:lnSpc>
                <a:spcPts val="803"/>
              </a:lnSpc>
              <a:spcBef>
                <a:spcPts val="396"/>
              </a:spcBef>
              <a:spcAft>
                <a:spcPts val="0"/>
              </a:spcAft>
            </a:pPr>
            <a:r>
              <a:rPr sz="800" spc="-11" dirty="0">
                <a:solidFill>
                  <a:srgbClr val="FFFFFF"/>
                </a:solidFill>
                <a:latin typeface="Dotum"/>
                <a:cs typeface="Dotum"/>
              </a:rPr>
              <a:t>주요기능</a:t>
            </a:r>
            <a:r>
              <a:rPr sz="800" spc="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4" dirty="0">
                <a:solidFill>
                  <a:srgbClr val="FFFFFF"/>
                </a:solidFill>
                <a:latin typeface="Dotum"/>
                <a:cs typeface="Dotum"/>
              </a:rPr>
              <a:t>간략히</a:t>
            </a:r>
            <a:r>
              <a:rPr sz="800" spc="18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Dotum"/>
                <a:cs typeface="Dotum"/>
              </a:rPr>
              <a:t>작성하기</a:t>
            </a:r>
          </a:p>
          <a:p>
            <a:pPr marL="0" marR="0">
              <a:lnSpc>
                <a:spcPts val="803"/>
              </a:lnSpc>
              <a:spcBef>
                <a:spcPts val="384"/>
              </a:spcBef>
              <a:spcAft>
                <a:spcPts val="0"/>
              </a:spcAft>
            </a:pPr>
            <a:r>
              <a:rPr sz="800" dirty="0">
                <a:solidFill>
                  <a:srgbClr val="FFFFFF"/>
                </a:solidFill>
                <a:latin typeface="Dotum"/>
                <a:cs typeface="Dotum"/>
              </a:rPr>
              <a:t>아래</a:t>
            </a:r>
            <a:r>
              <a:rPr sz="800" spc="18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내용</a:t>
            </a:r>
            <a:r>
              <a:rPr sz="800" spc="207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Dotum"/>
                <a:cs typeface="Dotum"/>
              </a:rPr>
              <a:t>참고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328562"/>
              </p:ext>
            </p:extLst>
          </p:nvPr>
        </p:nvGraphicFramePr>
        <p:xfrm>
          <a:off x="538250" y="1020350"/>
          <a:ext cx="6480000" cy="8640001"/>
        </p:xfrm>
        <a:graphic>
          <a:graphicData uri="http://schemas.openxmlformats.org/drawingml/2006/table">
            <a:tbl>
              <a:tblPr firstRow="1" firstCol="1" bandRow="1"/>
              <a:tblGrid>
                <a:gridCol w="1117614">
                  <a:extLst>
                    <a:ext uri="{9D8B030D-6E8A-4147-A177-3AD203B41FA5}">
                      <a16:colId xmlns:a16="http://schemas.microsoft.com/office/drawing/2014/main" val="242920238"/>
                    </a:ext>
                  </a:extLst>
                </a:gridCol>
                <a:gridCol w="5362386">
                  <a:extLst>
                    <a:ext uri="{9D8B030D-6E8A-4147-A177-3AD203B41FA5}">
                      <a16:colId xmlns:a16="http://schemas.microsoft.com/office/drawing/2014/main" val="714753322"/>
                    </a:ext>
                  </a:extLst>
                </a:gridCol>
              </a:tblGrid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마이 페이지 메인 화면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458515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API</a:t>
                      </a:r>
                      <a:endParaRPr lang="ko-KR" sz="11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Local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/Beauty/</a:t>
                      </a:r>
                      <a:r>
                        <a:rPr lang="en-US" altLang="ko-KR" sz="1050" kern="100" baseline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myshop</a:t>
                      </a:r>
                      <a:r>
                        <a:rPr lang="en-US" altLang="ko-KR" sz="1050" kern="100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/index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974836"/>
                  </a:ext>
                </a:extLst>
              </a:tr>
              <a:tr h="29422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100" b="1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주요기능</a:t>
                      </a: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유저 정보</a:t>
                      </a:r>
                      <a:r>
                        <a:rPr lang="en-US" altLang="ko-KR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5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등급별 혜택 알림</a:t>
                      </a:r>
                      <a:endParaRPr lang="ko-KR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706401"/>
                  </a:ext>
                </a:extLst>
              </a:tr>
              <a:tr h="7757323">
                <a:tc gridSpan="2"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154" marR="6815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586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50" y="1942323"/>
            <a:ext cx="6441900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4570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</TotalTime>
  <Words>1735</Words>
  <Application>Microsoft Office PowerPoint</Application>
  <PresentationFormat>사용자 지정</PresentationFormat>
  <Paragraphs>569</Paragraphs>
  <Slides>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</vt:lpstr>
      <vt:lpstr>맑은 고딕</vt:lpstr>
      <vt:lpstr>Times New Roman</vt:lpstr>
      <vt:lpstr>Calibri</vt:lpstr>
      <vt:lpstr>Dotum</vt:lpstr>
      <vt:lpstr>Theme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Kim DongGeun</cp:lastModifiedBy>
  <cp:revision>113</cp:revision>
  <dcterms:modified xsi:type="dcterms:W3CDTF">2023-03-23T05:40:44Z</dcterms:modified>
</cp:coreProperties>
</file>